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5143500" cx="9144000"/>
  <p:notesSz cx="6858000" cy="9144000"/>
  <p:embeddedFontLst>
    <p:embeddedFont>
      <p:font typeface="Robo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1" roundtripDataSignature="AMtx7mjTXD/KnLxRuq3mp/AVHxxN5Xtp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6417EC1-43AA-4891-B099-37CABAB28F85}">
  <a:tblStyle styleId="{06417EC1-43AA-4891-B099-37CABAB28F85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customschemas.google.com/relationships/presentationmetadata" Target="meta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Roboto-regular.fntdata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font" Target="fonts/Roboto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Roboto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ef6c122f6e_0_4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4" name="Google Shape;254;gef6c122f6e_0_4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ef6c122f6e_0_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8" name="Google Shape;158;gef6c122f6e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ef6c122f6e_0_3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7" name="Google Shape;177;gef6c122f6e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f1be367dde_0_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6" name="Google Shape;196;gf1be367dd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f1be367dde_0_3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5" name="Google Shape;215;gf1be367dde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ef6c122f6e_0_2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4" name="Google Shape;234;gef6c122f6e_0_2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1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1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1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1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1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13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1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2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2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2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2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2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2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22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22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2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14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14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14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14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1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1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" name="Google Shape;26;p14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1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15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15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15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15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15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15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1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1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16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1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1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18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1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19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19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19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19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19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19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19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1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2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20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20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2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2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1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2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b="0" i="0" sz="1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1.png"/><Relationship Id="rId9" Type="http://schemas.openxmlformats.org/officeDocument/2006/relationships/image" Target="../media/image7.png"/><Relationship Id="rId5" Type="http://schemas.openxmlformats.org/officeDocument/2006/relationships/image" Target="../media/image13.png"/><Relationship Id="rId6" Type="http://schemas.openxmlformats.org/officeDocument/2006/relationships/image" Target="../media/image11.png"/><Relationship Id="rId7" Type="http://schemas.openxmlformats.org/officeDocument/2006/relationships/image" Target="../media/image4.png"/><Relationship Id="rId8" Type="http://schemas.openxmlformats.org/officeDocument/2006/relationships/image" Target="../media/image8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image" Target="../media/image2.png"/><Relationship Id="rId5" Type="http://schemas.openxmlformats.org/officeDocument/2006/relationships/image" Target="../media/image10.png"/><Relationship Id="rId6" Type="http://schemas.openxmlformats.org/officeDocument/2006/relationships/image" Target="../media/image16.png"/><Relationship Id="rId7" Type="http://schemas.openxmlformats.org/officeDocument/2006/relationships/image" Target="../media/image12.png"/><Relationship Id="rId8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image" Target="../media/image2.png"/><Relationship Id="rId5" Type="http://schemas.openxmlformats.org/officeDocument/2006/relationships/image" Target="../media/image10.png"/><Relationship Id="rId6" Type="http://schemas.openxmlformats.org/officeDocument/2006/relationships/image" Target="../media/image16.png"/><Relationship Id="rId7" Type="http://schemas.openxmlformats.org/officeDocument/2006/relationships/image" Target="../media/image12.png"/><Relationship Id="rId8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image" Target="../media/image2.png"/><Relationship Id="rId5" Type="http://schemas.openxmlformats.org/officeDocument/2006/relationships/image" Target="../media/image10.png"/><Relationship Id="rId6" Type="http://schemas.openxmlformats.org/officeDocument/2006/relationships/image" Target="../media/image16.png"/><Relationship Id="rId7" Type="http://schemas.openxmlformats.org/officeDocument/2006/relationships/image" Target="../media/image12.png"/><Relationship Id="rId8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image" Target="../media/image2.png"/><Relationship Id="rId5" Type="http://schemas.openxmlformats.org/officeDocument/2006/relationships/image" Target="../media/image10.png"/><Relationship Id="rId6" Type="http://schemas.openxmlformats.org/officeDocument/2006/relationships/image" Target="../media/image16.png"/><Relationship Id="rId7" Type="http://schemas.openxmlformats.org/officeDocument/2006/relationships/image" Target="../media/image12.png"/><Relationship Id="rId8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image" Target="../media/image2.png"/><Relationship Id="rId5" Type="http://schemas.openxmlformats.org/officeDocument/2006/relationships/image" Target="../media/image10.png"/><Relationship Id="rId6" Type="http://schemas.openxmlformats.org/officeDocument/2006/relationships/image" Target="../media/image16.png"/><Relationship Id="rId7" Type="http://schemas.openxmlformats.org/officeDocument/2006/relationships/image" Target="../media/image12.png"/><Relationship Id="rId8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image" Target="../media/image2.png"/><Relationship Id="rId5" Type="http://schemas.openxmlformats.org/officeDocument/2006/relationships/image" Target="../media/image10.png"/><Relationship Id="rId6" Type="http://schemas.openxmlformats.org/officeDocument/2006/relationships/image" Target="../media/image16.png"/><Relationship Id="rId7" Type="http://schemas.openxmlformats.org/officeDocument/2006/relationships/image" Target="../media/image12.png"/><Relationship Id="rId8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image" Target="../media/image2.png"/><Relationship Id="rId5" Type="http://schemas.openxmlformats.org/officeDocument/2006/relationships/image" Target="../media/image10.png"/><Relationship Id="rId6" Type="http://schemas.openxmlformats.org/officeDocument/2006/relationships/image" Target="../media/image16.png"/><Relationship Id="rId7" Type="http://schemas.openxmlformats.org/officeDocument/2006/relationships/image" Target="../media/image12.png"/><Relationship Id="rId8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image" Target="../media/image2.png"/><Relationship Id="rId5" Type="http://schemas.openxmlformats.org/officeDocument/2006/relationships/image" Target="../media/image10.png"/><Relationship Id="rId6" Type="http://schemas.openxmlformats.org/officeDocument/2006/relationships/image" Target="../media/image16.png"/><Relationship Id="rId7" Type="http://schemas.openxmlformats.org/officeDocument/2006/relationships/image" Target="../media/image12.png"/><Relationship Id="rId8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1.png"/><Relationship Id="rId5" Type="http://schemas.openxmlformats.org/officeDocument/2006/relationships/image" Target="../media/image14.png"/><Relationship Id="rId6" Type="http://schemas.openxmlformats.org/officeDocument/2006/relationships/image" Target="../media/image19.png"/><Relationship Id="rId7" Type="http://schemas.openxmlformats.org/officeDocument/2006/relationships/image" Target="../media/image15.png"/><Relationship Id="rId8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/>
          <p:nvPr>
            <p:ph type="ctrTitle"/>
          </p:nvPr>
        </p:nvSpPr>
        <p:spPr>
          <a:xfrm>
            <a:off x="213237" y="2505469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b="1" lang="en-US">
                <a:solidFill>
                  <a:schemeClr val="dk1"/>
                </a:solidFill>
              </a:rPr>
              <a:t>Statement Of The Problem</a:t>
            </a:r>
            <a:r>
              <a:rPr b="1" lang="en-US">
                <a:solidFill>
                  <a:schemeClr val="dk1"/>
                </a:solidFill>
              </a:rPr>
              <a:t> </a:t>
            </a:r>
            <a:endParaRPr b="1">
              <a:solidFill>
                <a:schemeClr val="dk1"/>
              </a:solidFill>
            </a:endParaRPr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94625" y="3668575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2700000">
            <a:off x="7565213" y="1184556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145000" y="174450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796933" y="4015775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13225" y="1338300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3983975" y="4337801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>
            <a:off x="281925" y="3118441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/>
          <p:nvPr/>
        </p:nvSpPr>
        <p:spPr>
          <a:xfrm rot="-3901349">
            <a:off x="5683063" y="4182533"/>
            <a:ext cx="474586" cy="381177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2343225" y="113485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2801950" y="4267225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/>
          <p:nvPr/>
        </p:nvSpPr>
        <p:spPr>
          <a:xfrm rot="-7435659">
            <a:off x="5952733" y="718618"/>
            <a:ext cx="240797" cy="206266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7593533" y="3536164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ef6c122f6e_0_410"/>
          <p:cNvSpPr txBox="1"/>
          <p:nvPr>
            <p:ph type="ctrTitle"/>
          </p:nvPr>
        </p:nvSpPr>
        <p:spPr>
          <a:xfrm>
            <a:off x="213237" y="2094069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b="1" lang="en-US">
                <a:solidFill>
                  <a:schemeClr val="dk1"/>
                </a:solidFill>
              </a:rPr>
              <a:t>Thank You</a:t>
            </a:r>
            <a:endParaRPr b="1">
              <a:solidFill>
                <a:schemeClr val="dk1"/>
              </a:solidFill>
            </a:endParaRPr>
          </a:p>
        </p:txBody>
      </p:sp>
      <p:pic>
        <p:nvPicPr>
          <p:cNvPr id="257" name="Google Shape;257;gef6c122f6e_0_4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gef6c122f6e_0_4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94625" y="3668575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gef6c122f6e_0_4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2700000">
            <a:off x="7565213" y="1184556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gef6c122f6e_0_41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145000" y="174450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gef6c122f6e_0_41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796933" y="4015775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gef6c122f6e_0_41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13225" y="1338300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gef6c122f6e_0_41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3983975" y="4337801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264" name="Google Shape;264;gef6c122f6e_0_410"/>
          <p:cNvSpPr/>
          <p:nvPr/>
        </p:nvSpPr>
        <p:spPr>
          <a:xfrm>
            <a:off x="281925" y="3118441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gef6c122f6e_0_410"/>
          <p:cNvSpPr/>
          <p:nvPr/>
        </p:nvSpPr>
        <p:spPr>
          <a:xfrm rot="-3901349">
            <a:off x="5683099" y="4182541"/>
            <a:ext cx="474586" cy="381304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gef6c122f6e_0_410"/>
          <p:cNvSpPr/>
          <p:nvPr/>
        </p:nvSpPr>
        <p:spPr>
          <a:xfrm>
            <a:off x="2343225" y="113485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gef6c122f6e_0_410"/>
          <p:cNvSpPr/>
          <p:nvPr/>
        </p:nvSpPr>
        <p:spPr>
          <a:xfrm>
            <a:off x="2801950" y="4267225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gef6c122f6e_0_410"/>
          <p:cNvSpPr/>
          <p:nvPr/>
        </p:nvSpPr>
        <p:spPr>
          <a:xfrm rot="-7435659">
            <a:off x="5952659" y="718622"/>
            <a:ext cx="240797" cy="206184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gef6c122f6e_0_410"/>
          <p:cNvSpPr/>
          <p:nvPr/>
        </p:nvSpPr>
        <p:spPr>
          <a:xfrm>
            <a:off x="7593533" y="3536164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"/>
          <p:cNvSpPr txBox="1"/>
          <p:nvPr>
            <p:ph type="ctrTitle"/>
          </p:nvPr>
        </p:nvSpPr>
        <p:spPr>
          <a:xfrm>
            <a:off x="286949" y="1639758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0526"/>
              <a:buNone/>
            </a:pPr>
            <a:r>
              <a:rPr b="1" lang="en-US" sz="3800">
                <a:solidFill>
                  <a:srgbClr val="C00000"/>
                </a:solidFill>
              </a:rPr>
              <a:t>Problem Statement &amp; Its Purpose In Your Thesis  </a:t>
            </a:r>
            <a:endParaRPr b="1" sz="3800">
              <a:solidFill>
                <a:srgbClr val="C00000"/>
              </a:solidFill>
            </a:endParaRPr>
          </a:p>
        </p:txBody>
      </p:sp>
      <p:sp>
        <p:nvSpPr>
          <p:cNvPr id="104" name="Google Shape;104;p2"/>
          <p:cNvSpPr txBox="1"/>
          <p:nvPr>
            <p:ph idx="1" type="subTitle"/>
          </p:nvPr>
        </p:nvSpPr>
        <p:spPr>
          <a:xfrm>
            <a:off x="1403700" y="2395525"/>
            <a:ext cx="6239700" cy="17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12121"/>
                </a:solidFill>
              </a:rPr>
              <a:t>The section discussed the need of the problem statement in the thesis. </a:t>
            </a:r>
            <a:endParaRPr>
              <a:solidFill>
                <a:srgbClr val="212121"/>
              </a:solidFill>
            </a:endParaRPr>
          </a:p>
        </p:txBody>
      </p:sp>
      <p:pic>
        <p:nvPicPr>
          <p:cNvPr id="105" name="Google Shape;10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4554" y="4235848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2700000">
            <a:off x="8072694" y="2010121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332900" y="32996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796933" y="4015775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0" y="1962638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3983975" y="4337801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2"/>
          <p:cNvSpPr/>
          <p:nvPr/>
        </p:nvSpPr>
        <p:spPr>
          <a:xfrm>
            <a:off x="164554" y="3139112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2"/>
          <p:cNvSpPr/>
          <p:nvPr/>
        </p:nvSpPr>
        <p:spPr>
          <a:xfrm rot="-3901349">
            <a:off x="6864251" y="4300137"/>
            <a:ext cx="474586" cy="381177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2"/>
          <p:cNvSpPr/>
          <p:nvPr/>
        </p:nvSpPr>
        <p:spPr>
          <a:xfrm>
            <a:off x="2782666" y="44194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2"/>
          <p:cNvSpPr/>
          <p:nvPr/>
        </p:nvSpPr>
        <p:spPr>
          <a:xfrm>
            <a:off x="2792275" y="4494800"/>
            <a:ext cx="1842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2"/>
          <p:cNvSpPr/>
          <p:nvPr/>
        </p:nvSpPr>
        <p:spPr>
          <a:xfrm rot="-7435659">
            <a:off x="5952733" y="718618"/>
            <a:ext cx="240797" cy="206266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"/>
          <p:cNvSpPr/>
          <p:nvPr/>
        </p:nvSpPr>
        <p:spPr>
          <a:xfrm>
            <a:off x="8394852" y="3243812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"/>
          <p:cNvSpPr txBox="1"/>
          <p:nvPr>
            <p:ph type="ctrTitle"/>
          </p:nvPr>
        </p:nvSpPr>
        <p:spPr>
          <a:xfrm>
            <a:off x="563875" y="1640200"/>
            <a:ext cx="73443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0526"/>
              <a:buNone/>
            </a:pPr>
            <a:r>
              <a:rPr b="1" lang="en-US" sz="3800">
                <a:solidFill>
                  <a:srgbClr val="C00000"/>
                </a:solidFill>
              </a:rPr>
              <a:t>What Purpose Does Introduction Serve In Your Thesis?</a:t>
            </a:r>
            <a:r>
              <a:rPr b="1" lang="en-US">
                <a:solidFill>
                  <a:srgbClr val="C00000"/>
                </a:solidFill>
              </a:rPr>
              <a:t> </a:t>
            </a:r>
            <a:endParaRPr b="1">
              <a:solidFill>
                <a:srgbClr val="C00000"/>
              </a:solidFill>
            </a:endParaRPr>
          </a:p>
        </p:txBody>
      </p:sp>
      <p:sp>
        <p:nvSpPr>
          <p:cNvPr id="123" name="Google Shape;123;p3"/>
          <p:cNvSpPr txBox="1"/>
          <p:nvPr>
            <p:ph idx="1" type="subTitle"/>
          </p:nvPr>
        </p:nvSpPr>
        <p:spPr>
          <a:xfrm>
            <a:off x="474375" y="2478988"/>
            <a:ext cx="8082600" cy="32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US">
                <a:solidFill>
                  <a:srgbClr val="212121"/>
                </a:solidFill>
              </a:rPr>
              <a:t>Introduction highlights the main purposes for justifying the role of current investigation.</a:t>
            </a:r>
            <a:r>
              <a:rPr i="1" lang="en-US">
                <a:solidFill>
                  <a:srgbClr val="212121"/>
                </a:solidFill>
              </a:rPr>
              <a:t> </a:t>
            </a:r>
            <a:endParaRPr>
              <a:solidFill>
                <a:srgbClr val="212121"/>
              </a:solidFill>
            </a:endParaRPr>
          </a:p>
        </p:txBody>
      </p:sp>
      <p:pic>
        <p:nvPicPr>
          <p:cNvPr id="124" name="Google Shape;12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94625" y="3668575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2700000">
            <a:off x="7841940" y="1180018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983975" y="178111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796933" y="4015775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3789" y="1176979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3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3983975" y="4337801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3"/>
          <p:cNvSpPr/>
          <p:nvPr/>
        </p:nvSpPr>
        <p:spPr>
          <a:xfrm>
            <a:off x="178986" y="3299573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3"/>
          <p:cNvSpPr/>
          <p:nvPr/>
        </p:nvSpPr>
        <p:spPr>
          <a:xfrm rot="-3901349">
            <a:off x="5683063" y="4182533"/>
            <a:ext cx="474586" cy="381177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3"/>
          <p:cNvSpPr/>
          <p:nvPr/>
        </p:nvSpPr>
        <p:spPr>
          <a:xfrm>
            <a:off x="2851090" y="596134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3"/>
          <p:cNvSpPr/>
          <p:nvPr/>
        </p:nvSpPr>
        <p:spPr>
          <a:xfrm>
            <a:off x="2801950" y="4267225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3"/>
          <p:cNvSpPr/>
          <p:nvPr/>
        </p:nvSpPr>
        <p:spPr>
          <a:xfrm rot="-7435659">
            <a:off x="6072921" y="503266"/>
            <a:ext cx="240797" cy="206266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3"/>
          <p:cNvSpPr/>
          <p:nvPr/>
        </p:nvSpPr>
        <p:spPr>
          <a:xfrm>
            <a:off x="7390021" y="3854043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4"/>
          <p:cNvSpPr txBox="1"/>
          <p:nvPr>
            <p:ph idx="1" type="subTitle"/>
          </p:nvPr>
        </p:nvSpPr>
        <p:spPr>
          <a:xfrm>
            <a:off x="594613" y="2069145"/>
            <a:ext cx="7474800" cy="24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12121"/>
                </a:solidFill>
              </a:rPr>
              <a:t>The part discussed the importance and need of the problem statement with </a:t>
            </a:r>
            <a:endParaRPr>
              <a:solidFill>
                <a:srgbClr val="21212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12121"/>
                </a:solidFill>
              </a:rPr>
              <a:t>an example.</a:t>
            </a:r>
            <a:endParaRPr>
              <a:solidFill>
                <a:srgbClr val="21212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>
                <a:solidFill>
                  <a:srgbClr val="212121"/>
                </a:solidFill>
              </a:rPr>
              <a:t>The </a:t>
            </a:r>
            <a:r>
              <a:rPr i="1" lang="en-US">
                <a:solidFill>
                  <a:srgbClr val="212121"/>
                </a:solidFill>
              </a:rPr>
              <a:t>investigation</a:t>
            </a:r>
            <a:r>
              <a:rPr i="1" lang="en-US">
                <a:solidFill>
                  <a:srgbClr val="212121"/>
                </a:solidFill>
              </a:rPr>
              <a:t> impact on students' study is important to sort out solutions for the education plan during Covid 19.</a:t>
            </a:r>
            <a:endParaRPr i="1">
              <a:solidFill>
                <a:srgbClr val="21212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</p:txBody>
      </p:sp>
      <p:pic>
        <p:nvPicPr>
          <p:cNvPr id="142" name="Google Shape;14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8972" y="4135800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2700000">
            <a:off x="8076915" y="1857055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504371" y="400429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100159" y="4169650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-71650" y="1955377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052641" y="4265487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4"/>
          <p:cNvSpPr/>
          <p:nvPr/>
        </p:nvSpPr>
        <p:spPr>
          <a:xfrm>
            <a:off x="178986" y="3299573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4"/>
          <p:cNvSpPr/>
          <p:nvPr/>
        </p:nvSpPr>
        <p:spPr>
          <a:xfrm rot="-3901349">
            <a:off x="7989961" y="3246307"/>
            <a:ext cx="474586" cy="381177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4"/>
          <p:cNvSpPr/>
          <p:nvPr/>
        </p:nvSpPr>
        <p:spPr>
          <a:xfrm>
            <a:off x="2851090" y="596134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4"/>
          <p:cNvSpPr/>
          <p:nvPr/>
        </p:nvSpPr>
        <p:spPr>
          <a:xfrm>
            <a:off x="2389820" y="4729077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4"/>
          <p:cNvSpPr/>
          <p:nvPr/>
        </p:nvSpPr>
        <p:spPr>
          <a:xfrm rot="-7435659">
            <a:off x="6072921" y="503266"/>
            <a:ext cx="240797" cy="206266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4"/>
          <p:cNvSpPr/>
          <p:nvPr/>
        </p:nvSpPr>
        <p:spPr>
          <a:xfrm>
            <a:off x="6467256" y="4505577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4"/>
          <p:cNvSpPr txBox="1"/>
          <p:nvPr>
            <p:ph type="ctrTitle"/>
          </p:nvPr>
        </p:nvSpPr>
        <p:spPr>
          <a:xfrm>
            <a:off x="178987" y="1230355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b="1" lang="en-US" sz="3800">
                <a:solidFill>
                  <a:srgbClr val="C00000"/>
                </a:solidFill>
              </a:rPr>
              <a:t>Importance Of Problem Statement</a:t>
            </a:r>
            <a:r>
              <a:rPr b="1" lang="en-US">
                <a:solidFill>
                  <a:srgbClr val="C00000"/>
                </a:solidFill>
              </a:rPr>
              <a:t> </a:t>
            </a:r>
            <a:endParaRPr b="1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ef6c122f6e_0_11"/>
          <p:cNvSpPr txBox="1"/>
          <p:nvPr>
            <p:ph idx="1" type="subTitle"/>
          </p:nvPr>
        </p:nvSpPr>
        <p:spPr>
          <a:xfrm>
            <a:off x="969038" y="2179445"/>
            <a:ext cx="7474800" cy="24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US">
                <a:solidFill>
                  <a:srgbClr val="212121"/>
                </a:solidFill>
              </a:rPr>
              <a:t> </a:t>
            </a:r>
            <a:endParaRPr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12121"/>
                </a:solidFill>
              </a:rPr>
              <a:t>How things work? </a:t>
            </a:r>
            <a:endParaRPr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12121"/>
                </a:solidFill>
              </a:rPr>
              <a:t>explaining the problem! financial cost concerns proposing a way-out!</a:t>
            </a:r>
            <a:endParaRPr>
              <a:solidFill>
                <a:srgbClr val="212121"/>
              </a:solidFill>
            </a:endParaRPr>
          </a:p>
        </p:txBody>
      </p:sp>
      <p:pic>
        <p:nvPicPr>
          <p:cNvPr id="161" name="Google Shape;161;gef6c122f6e_0_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gef6c122f6e_0_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8972" y="4135800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gef6c122f6e_0_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2700000">
            <a:off x="8076915" y="1962805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gef6c122f6e_0_1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504371" y="400429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gef6c122f6e_0_1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100159" y="4169650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gef6c122f6e_0_1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2150" y="2000902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gef6c122f6e_0_1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052641" y="4265487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gef6c122f6e_0_11"/>
          <p:cNvSpPr/>
          <p:nvPr/>
        </p:nvSpPr>
        <p:spPr>
          <a:xfrm>
            <a:off x="178986" y="3299573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gef6c122f6e_0_11"/>
          <p:cNvSpPr/>
          <p:nvPr/>
        </p:nvSpPr>
        <p:spPr>
          <a:xfrm rot="-3901349">
            <a:off x="8335388" y="3246260"/>
            <a:ext cx="474586" cy="381304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gef6c122f6e_0_11"/>
          <p:cNvSpPr/>
          <p:nvPr/>
        </p:nvSpPr>
        <p:spPr>
          <a:xfrm>
            <a:off x="2851090" y="596134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gef6c122f6e_0_11"/>
          <p:cNvSpPr/>
          <p:nvPr/>
        </p:nvSpPr>
        <p:spPr>
          <a:xfrm>
            <a:off x="2389820" y="4729077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gef6c122f6e_0_11"/>
          <p:cNvSpPr/>
          <p:nvPr/>
        </p:nvSpPr>
        <p:spPr>
          <a:xfrm rot="-7435659">
            <a:off x="6072847" y="503270"/>
            <a:ext cx="240797" cy="206184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gef6c122f6e_0_11"/>
          <p:cNvSpPr/>
          <p:nvPr/>
        </p:nvSpPr>
        <p:spPr>
          <a:xfrm>
            <a:off x="6467256" y="4505577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gef6c122f6e_0_11"/>
          <p:cNvSpPr txBox="1"/>
          <p:nvPr>
            <p:ph type="ctrTitle"/>
          </p:nvPr>
        </p:nvSpPr>
        <p:spPr>
          <a:xfrm>
            <a:off x="355637" y="1579281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2807"/>
              <a:buNone/>
            </a:pPr>
            <a:r>
              <a:rPr b="1" lang="en-US" sz="3800">
                <a:solidFill>
                  <a:srgbClr val="C00000"/>
                </a:solidFill>
              </a:rPr>
              <a:t>Key Points To Remember Before Writing Statement Of The Problem </a:t>
            </a:r>
            <a:r>
              <a:rPr b="1" lang="en-US">
                <a:solidFill>
                  <a:srgbClr val="C00000"/>
                </a:solidFill>
              </a:rPr>
              <a:t> </a:t>
            </a:r>
            <a:endParaRPr b="1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ef6c122f6e_0_30"/>
          <p:cNvSpPr txBox="1"/>
          <p:nvPr>
            <p:ph idx="1" type="subTitle"/>
          </p:nvPr>
        </p:nvSpPr>
        <p:spPr>
          <a:xfrm>
            <a:off x="1709800" y="2717750"/>
            <a:ext cx="6790500" cy="24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12121"/>
                </a:solidFill>
              </a:rPr>
              <a:t>Let us talk about main</a:t>
            </a:r>
            <a:endParaRPr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12121"/>
                </a:solidFill>
              </a:rPr>
              <a:t>ingredients of problem statement</a:t>
            </a:r>
            <a:endParaRPr i="1" sz="2500">
              <a:solidFill>
                <a:srgbClr val="212121"/>
              </a:solidFill>
            </a:endParaRPr>
          </a:p>
        </p:txBody>
      </p:sp>
      <p:pic>
        <p:nvPicPr>
          <p:cNvPr id="180" name="Google Shape;180;gef6c122f6e_0_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gef6c122f6e_0_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8972" y="4135800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gef6c122f6e_0_3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2700000">
            <a:off x="8148827" y="1879842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gef6c122f6e_0_3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504371" y="400429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gef6c122f6e_0_3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100159" y="4169650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gef6c122f6e_0_3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2150" y="1917939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gef6c122f6e_0_3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052641" y="4265487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gef6c122f6e_0_30"/>
          <p:cNvSpPr/>
          <p:nvPr/>
        </p:nvSpPr>
        <p:spPr>
          <a:xfrm>
            <a:off x="178986" y="3299573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gef6c122f6e_0_30"/>
          <p:cNvSpPr/>
          <p:nvPr/>
        </p:nvSpPr>
        <p:spPr>
          <a:xfrm rot="-3901349">
            <a:off x="7989997" y="3246315"/>
            <a:ext cx="474586" cy="381304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gef6c122f6e_0_30"/>
          <p:cNvSpPr/>
          <p:nvPr/>
        </p:nvSpPr>
        <p:spPr>
          <a:xfrm>
            <a:off x="2851090" y="596134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gef6c122f6e_0_30"/>
          <p:cNvSpPr/>
          <p:nvPr/>
        </p:nvSpPr>
        <p:spPr>
          <a:xfrm>
            <a:off x="2389820" y="4729077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gef6c122f6e_0_30"/>
          <p:cNvSpPr/>
          <p:nvPr/>
        </p:nvSpPr>
        <p:spPr>
          <a:xfrm rot="-7435659">
            <a:off x="6072847" y="503270"/>
            <a:ext cx="240797" cy="206184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gef6c122f6e_0_30"/>
          <p:cNvSpPr/>
          <p:nvPr/>
        </p:nvSpPr>
        <p:spPr>
          <a:xfrm>
            <a:off x="6467256" y="4505577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gef6c122f6e_0_30"/>
          <p:cNvSpPr txBox="1"/>
          <p:nvPr>
            <p:ph type="ctrTitle"/>
          </p:nvPr>
        </p:nvSpPr>
        <p:spPr>
          <a:xfrm>
            <a:off x="122087" y="1533180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800">
                <a:solidFill>
                  <a:srgbClr val="C00000"/>
                </a:solidFill>
              </a:rPr>
              <a:t>When Should You Write A Statement of The Problem?</a:t>
            </a:r>
            <a:endParaRPr b="1" sz="380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f1be367dde_0_10"/>
          <p:cNvSpPr txBox="1"/>
          <p:nvPr>
            <p:ph idx="1" type="subTitle"/>
          </p:nvPr>
        </p:nvSpPr>
        <p:spPr>
          <a:xfrm>
            <a:off x="980075" y="2304625"/>
            <a:ext cx="7420500" cy="24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212121"/>
                </a:solidFill>
              </a:rPr>
              <a:t>Practical:</a:t>
            </a:r>
            <a:endParaRPr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12121"/>
                </a:solidFill>
              </a:rPr>
              <a:t>Discussed the key points, relevance and aims need in the problem statement. </a:t>
            </a:r>
            <a:endParaRPr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800">
                <a:solidFill>
                  <a:srgbClr val="212121"/>
                </a:solidFill>
              </a:rPr>
              <a:t>There is dire need of women confidence boost in the businesses for overcoming the disappointments and depriveness for women.</a:t>
            </a:r>
            <a:r>
              <a:rPr lang="en-US">
                <a:solidFill>
                  <a:srgbClr val="212121"/>
                </a:solidFill>
              </a:rPr>
              <a:t> </a:t>
            </a:r>
            <a:endParaRPr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</p:txBody>
      </p:sp>
      <p:pic>
        <p:nvPicPr>
          <p:cNvPr id="199" name="Google Shape;199;gf1be367dde_0_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gf1be367dde_0_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48628" y="4117263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gf1be367dde_0_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2700000">
            <a:off x="8148827" y="1879842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gf1be367dde_0_1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504371" y="400429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gf1be367dde_0_1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100159" y="4169650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gf1be367dde_0_1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2150" y="1917939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gf1be367dde_0_1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052641" y="4265487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gf1be367dde_0_10"/>
          <p:cNvSpPr/>
          <p:nvPr/>
        </p:nvSpPr>
        <p:spPr>
          <a:xfrm>
            <a:off x="178986" y="3299573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gf1be367dde_0_10"/>
          <p:cNvSpPr/>
          <p:nvPr/>
        </p:nvSpPr>
        <p:spPr>
          <a:xfrm rot="-3901349">
            <a:off x="7989976" y="3246360"/>
            <a:ext cx="474586" cy="381304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gf1be367dde_0_10"/>
          <p:cNvSpPr/>
          <p:nvPr/>
        </p:nvSpPr>
        <p:spPr>
          <a:xfrm>
            <a:off x="2851090" y="596134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gf1be367dde_0_10"/>
          <p:cNvSpPr/>
          <p:nvPr/>
        </p:nvSpPr>
        <p:spPr>
          <a:xfrm>
            <a:off x="2389820" y="4729077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gf1be367dde_0_10"/>
          <p:cNvSpPr/>
          <p:nvPr/>
        </p:nvSpPr>
        <p:spPr>
          <a:xfrm rot="-7435659">
            <a:off x="6072807" y="503210"/>
            <a:ext cx="240797" cy="206184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gf1be367dde_0_10"/>
          <p:cNvSpPr/>
          <p:nvPr/>
        </p:nvSpPr>
        <p:spPr>
          <a:xfrm>
            <a:off x="6467256" y="4505577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gf1be367dde_0_10"/>
          <p:cNvSpPr txBox="1"/>
          <p:nvPr>
            <p:ph type="ctrTitle"/>
          </p:nvPr>
        </p:nvSpPr>
        <p:spPr>
          <a:xfrm>
            <a:off x="178987" y="1579292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800">
                <a:solidFill>
                  <a:srgbClr val="C00000"/>
                </a:solidFill>
              </a:rPr>
              <a:t>Guide To Write A Statement Of The Problem</a:t>
            </a:r>
            <a:endParaRPr b="1" sz="380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f1be367dde_0_32"/>
          <p:cNvSpPr txBox="1"/>
          <p:nvPr>
            <p:ph idx="1" type="subTitle"/>
          </p:nvPr>
        </p:nvSpPr>
        <p:spPr>
          <a:xfrm>
            <a:off x="936688" y="2157325"/>
            <a:ext cx="7420500" cy="24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212121"/>
                </a:solidFill>
              </a:rPr>
              <a:t>Theoretical:</a:t>
            </a:r>
            <a:endParaRPr b="1"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12121"/>
                </a:solidFill>
              </a:rPr>
              <a:t>Discussed the key points, relevance and aims need in the problem statement. </a:t>
            </a:r>
            <a:endParaRPr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800">
                <a:solidFill>
                  <a:srgbClr val="212121"/>
                </a:solidFill>
              </a:rPr>
              <a:t>There is dire need of women confidence boost by application of equality theory in the businesses for overcoming the disappointments and depriveness for women. </a:t>
            </a:r>
            <a:endParaRPr i="1" sz="1800"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800"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12121"/>
                </a:solidFill>
              </a:rPr>
              <a:t> </a:t>
            </a:r>
            <a:endParaRPr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</p:txBody>
      </p:sp>
      <p:pic>
        <p:nvPicPr>
          <p:cNvPr id="218" name="Google Shape;218;gf1be367dde_0_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gf1be367dde_0_3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48628" y="4117263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gf1be367dde_0_3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2700000">
            <a:off x="8148827" y="1879842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gf1be367dde_0_3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504371" y="400429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gf1be367dde_0_3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100159" y="4169650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gf1be367dde_0_3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2150" y="1917939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gf1be367dde_0_3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052641" y="4265487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gf1be367dde_0_32"/>
          <p:cNvSpPr/>
          <p:nvPr/>
        </p:nvSpPr>
        <p:spPr>
          <a:xfrm>
            <a:off x="178986" y="3299573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gf1be367dde_0_32"/>
          <p:cNvSpPr/>
          <p:nvPr/>
        </p:nvSpPr>
        <p:spPr>
          <a:xfrm rot="-3901349">
            <a:off x="8534951" y="2973260"/>
            <a:ext cx="474586" cy="381304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gf1be367dde_0_32"/>
          <p:cNvSpPr/>
          <p:nvPr/>
        </p:nvSpPr>
        <p:spPr>
          <a:xfrm>
            <a:off x="2851090" y="596134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gf1be367dde_0_32"/>
          <p:cNvSpPr/>
          <p:nvPr/>
        </p:nvSpPr>
        <p:spPr>
          <a:xfrm>
            <a:off x="2389820" y="4729077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gf1be367dde_0_32"/>
          <p:cNvSpPr/>
          <p:nvPr/>
        </p:nvSpPr>
        <p:spPr>
          <a:xfrm rot="-7435659">
            <a:off x="6072807" y="503210"/>
            <a:ext cx="240797" cy="206184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gf1be367dde_0_32"/>
          <p:cNvSpPr/>
          <p:nvPr/>
        </p:nvSpPr>
        <p:spPr>
          <a:xfrm>
            <a:off x="6467256" y="4505577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gf1be367dde_0_32"/>
          <p:cNvSpPr txBox="1"/>
          <p:nvPr>
            <p:ph type="ctrTitle"/>
          </p:nvPr>
        </p:nvSpPr>
        <p:spPr>
          <a:xfrm>
            <a:off x="110712" y="1579292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800">
                <a:solidFill>
                  <a:srgbClr val="C00000"/>
                </a:solidFill>
              </a:rPr>
              <a:t>Guide To Write A Statement Of The Problem</a:t>
            </a:r>
            <a:endParaRPr b="1" sz="380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" name="Google Shape;236;gef6c122f6e_0_26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gef6c122f6e_0_26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50525" y="4087250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gef6c122f6e_0_26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2700000">
            <a:off x="7845613" y="1300200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gef6c122f6e_0_26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145000" y="-28450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gef6c122f6e_0_26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796933" y="4015775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gef6c122f6e_0_269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88325" y="1338300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gef6c122f6e_0_269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3983975" y="4337801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243" name="Google Shape;243;gef6c122f6e_0_269"/>
          <p:cNvSpPr/>
          <p:nvPr/>
        </p:nvSpPr>
        <p:spPr>
          <a:xfrm>
            <a:off x="365625" y="2944000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gef6c122f6e_0_269"/>
          <p:cNvSpPr/>
          <p:nvPr/>
        </p:nvSpPr>
        <p:spPr>
          <a:xfrm rot="-3901349">
            <a:off x="6258075" y="3851720"/>
            <a:ext cx="474586" cy="381177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gef6c122f6e_0_269"/>
          <p:cNvSpPr/>
          <p:nvPr/>
        </p:nvSpPr>
        <p:spPr>
          <a:xfrm>
            <a:off x="2918800" y="523175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gef6c122f6e_0_269"/>
          <p:cNvSpPr/>
          <p:nvPr/>
        </p:nvSpPr>
        <p:spPr>
          <a:xfrm>
            <a:off x="2801950" y="4572025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gef6c122f6e_0_269"/>
          <p:cNvSpPr/>
          <p:nvPr/>
        </p:nvSpPr>
        <p:spPr>
          <a:xfrm rot="-7435659">
            <a:off x="5952733" y="718618"/>
            <a:ext cx="240797" cy="206266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gef6c122f6e_0_269"/>
          <p:cNvSpPr/>
          <p:nvPr/>
        </p:nvSpPr>
        <p:spPr>
          <a:xfrm>
            <a:off x="8085225" y="304870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49" name="Google Shape;249;gef6c122f6e_0_269"/>
          <p:cNvGraphicFramePr/>
          <p:nvPr/>
        </p:nvGraphicFramePr>
        <p:xfrm>
          <a:off x="1190088" y="1098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{06417EC1-43AA-4891-B099-37CABAB28F85}</a:tableStyleId>
              </a:tblPr>
              <a:tblGrid>
                <a:gridCol w="3272925"/>
                <a:gridCol w="3272925"/>
              </a:tblGrid>
              <a:tr h="381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FFFFFF"/>
                          </a:solidFill>
                        </a:rPr>
                        <a:t>Do’s</a:t>
                      </a:r>
                      <a:endParaRPr b="1" sz="2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CC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CC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CC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CC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FFFFFF"/>
                          </a:solidFill>
                        </a:rPr>
                        <a:t>Don’ts</a:t>
                      </a:r>
                      <a:endParaRPr b="1" sz="2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CC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CC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CC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CC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609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Make a smart statement.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CC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Answering the queries</a:t>
                      </a:r>
                      <a:endParaRPr sz="14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CC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Try level best to keep the statement short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Giving final solution to the problem.</a:t>
                      </a:r>
                      <a:r>
                        <a:rPr lang="en-US" sz="1400" u="none" cap="none" strike="noStrike">
                          <a:solidFill>
                            <a:srgbClr val="FFFFFF"/>
                          </a:solidFill>
                        </a:rPr>
                        <a:t>.</a:t>
                      </a:r>
                      <a:endParaRPr sz="1400" u="none" cap="none" strike="noStrike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Argue for your points and make things clear.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Very elongated and comprehensive statement</a:t>
                      </a:r>
                      <a:endParaRPr sz="14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</a:tbl>
          </a:graphicData>
        </a:graphic>
      </p:graphicFrame>
      <p:sp>
        <p:nvSpPr>
          <p:cNvPr id="250" name="Google Shape;250;gef6c122f6e_0_269"/>
          <p:cNvSpPr/>
          <p:nvPr/>
        </p:nvSpPr>
        <p:spPr>
          <a:xfrm rot="-7435659">
            <a:off x="6115183" y="4534818"/>
            <a:ext cx="240797" cy="206266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51" name="Google Shape;251;gef6c122f6e_0_269"/>
          <p:cNvGraphicFramePr/>
          <p:nvPr/>
        </p:nvGraphicFramePr>
        <p:xfrm>
          <a:off x="1190088" y="3376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{06417EC1-43AA-4891-B099-37CABAB28F85}</a:tableStyleId>
              </a:tblPr>
              <a:tblGrid>
                <a:gridCol w="3272925"/>
                <a:gridCol w="3272925"/>
              </a:tblGrid>
              <a:tr h="39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Link the problem to the aim and objective. </a:t>
                      </a:r>
                      <a:r>
                        <a:rPr lang="en-US" sz="1400" u="none" cap="none" strike="noStrike">
                          <a:solidFill>
                            <a:srgbClr val="FFFFFF"/>
                          </a:solidFill>
                        </a:rPr>
                        <a:t> </a:t>
                      </a:r>
                      <a:endParaRPr sz="14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Using I, me, we, etc.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