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XQ504phCEwjwcqfcL6FsA1gDK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1D5AFF-6999-4FE4-9AD4-FBDAF0576CCC}">
  <a:tblStyle styleId="{021D5AFF-6999-4FE4-9AD4-FBDAF0576CC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ef6c122f6e_0_4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gef6c122f6e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f6c122f6e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gef6c122f6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f5e952e96d_0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f5e952e96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5e952e96d_0_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f5e952e96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f5e952e96d_0_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f5e952e96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f6c122f6e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gef6c122f6e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1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2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2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22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22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2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16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9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19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9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9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9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9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1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2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20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20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11.png"/><Relationship Id="rId7" Type="http://schemas.openxmlformats.org/officeDocument/2006/relationships/image" Target="../media/image2.png"/><Relationship Id="rId8" Type="http://schemas.openxmlformats.org/officeDocument/2006/relationships/image" Target="../media/image1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5" Type="http://schemas.openxmlformats.org/officeDocument/2006/relationships/image" Target="../media/image20.png"/><Relationship Id="rId6" Type="http://schemas.openxmlformats.org/officeDocument/2006/relationships/image" Target="../media/image17.png"/><Relationship Id="rId7" Type="http://schemas.openxmlformats.org/officeDocument/2006/relationships/image" Target="../media/image19.png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213237" y="2094069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>
                <a:solidFill>
                  <a:schemeClr val="dk1"/>
                </a:solidFill>
              </a:rPr>
              <a:t>Research Questions</a:t>
            </a:r>
            <a:r>
              <a:rPr b="1" lang="en-US">
                <a:solidFill>
                  <a:schemeClr val="dk1"/>
                </a:solidFill>
              </a:rPr>
              <a:t> 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565213" y="118455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81925" y="3118441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 rot="-3901349">
            <a:off x="5683063" y="4182533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7593533" y="353616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ef6c122f6e_0_410"/>
          <p:cNvSpPr txBox="1"/>
          <p:nvPr>
            <p:ph type="ctrTitle"/>
          </p:nvPr>
        </p:nvSpPr>
        <p:spPr>
          <a:xfrm>
            <a:off x="213237" y="2094069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>
                <a:solidFill>
                  <a:schemeClr val="dk1"/>
                </a:solidFill>
              </a:rPr>
              <a:t>Thank You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58" name="Google Shape;258;gef6c122f6e_0_4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ef6c122f6e_0_4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4625" y="3668575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ef6c122f6e_0_4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565213" y="1184556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ef6c122f6e_0_4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174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ef6c122f6e_0_4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ef6c122f6e_0_4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32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ef6c122f6e_0_4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gef6c122f6e_0_410"/>
          <p:cNvSpPr/>
          <p:nvPr/>
        </p:nvSpPr>
        <p:spPr>
          <a:xfrm>
            <a:off x="281925" y="3118441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ef6c122f6e_0_410"/>
          <p:cNvSpPr/>
          <p:nvPr/>
        </p:nvSpPr>
        <p:spPr>
          <a:xfrm rot="-3901349">
            <a:off x="5683099" y="4182541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ef6c122f6e_0_410"/>
          <p:cNvSpPr/>
          <p:nvPr/>
        </p:nvSpPr>
        <p:spPr>
          <a:xfrm>
            <a:off x="2343225" y="113485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ef6c122f6e_0_410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gef6c122f6e_0_410"/>
          <p:cNvSpPr/>
          <p:nvPr/>
        </p:nvSpPr>
        <p:spPr>
          <a:xfrm rot="-7435659">
            <a:off x="5952659" y="718622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ef6c122f6e_0_410"/>
          <p:cNvSpPr/>
          <p:nvPr/>
        </p:nvSpPr>
        <p:spPr>
          <a:xfrm>
            <a:off x="7593533" y="353616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ctrTitle"/>
          </p:nvPr>
        </p:nvSpPr>
        <p:spPr>
          <a:xfrm>
            <a:off x="252824" y="128987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67"/>
              <a:buNone/>
            </a:pPr>
            <a:r>
              <a:rPr b="1" lang="en-US">
                <a:solidFill>
                  <a:srgbClr val="C00000"/>
                </a:solidFill>
              </a:rPr>
              <a:t>What Is A Research Question? 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104" name="Google Shape;104;p2"/>
          <p:cNvSpPr txBox="1"/>
          <p:nvPr>
            <p:ph idx="1" type="subTitle"/>
          </p:nvPr>
        </p:nvSpPr>
        <p:spPr>
          <a:xfrm>
            <a:off x="632005" y="2439318"/>
            <a:ext cx="7680300" cy="20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“A research question is a question based on a research problem which requires further investigation in literature.”</a:t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05" name="Google Shape;10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9454" y="395846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084581" y="1718158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332900" y="32996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1694838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/>
          <p:nvPr/>
        </p:nvSpPr>
        <p:spPr>
          <a:xfrm>
            <a:off x="164554" y="3139112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/>
          <p:nvPr/>
        </p:nvSpPr>
        <p:spPr>
          <a:xfrm rot="-3901349">
            <a:off x="6864251" y="4300137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2782666" y="44194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2801950" y="42672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8394852" y="3243812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type="ctrTitle"/>
          </p:nvPr>
        </p:nvSpPr>
        <p:spPr>
          <a:xfrm>
            <a:off x="178987" y="1012468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b="1" lang="en-US" sz="3800">
                <a:solidFill>
                  <a:srgbClr val="C00000"/>
                </a:solidFill>
              </a:rPr>
              <a:t>Importance Of Research Question </a:t>
            </a:r>
            <a:endParaRPr b="1">
              <a:solidFill>
                <a:srgbClr val="C00000"/>
              </a:solidFill>
            </a:endParaRPr>
          </a:p>
        </p:txBody>
      </p:sp>
      <p:sp>
        <p:nvSpPr>
          <p:cNvPr id="123" name="Google Shape;123;p3"/>
          <p:cNvSpPr txBox="1"/>
          <p:nvPr>
            <p:ph idx="1" type="subTitle"/>
          </p:nvPr>
        </p:nvSpPr>
        <p:spPr>
          <a:xfrm>
            <a:off x="371950" y="1851275"/>
            <a:ext cx="7888500" cy="21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i="1" lang="en-US">
                <a:solidFill>
                  <a:srgbClr val="212121"/>
                </a:solidFill>
              </a:rPr>
              <a:t>Gives you a concise, narrowed down area of research your thesis is focusing on. </a:t>
            </a:r>
            <a:endParaRPr i="1"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i="1" lang="en-US">
                <a:solidFill>
                  <a:srgbClr val="212121"/>
                </a:solidFill>
              </a:rPr>
              <a:t>Gives your thesis a blueprint which it needs to follow. </a:t>
            </a:r>
            <a:endParaRPr i="1"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i="1" lang="en-US">
                <a:solidFill>
                  <a:srgbClr val="212121"/>
                </a:solidFill>
              </a:rPr>
              <a:t>Provides your thesis with set boundaries and determine its scope.  </a:t>
            </a:r>
            <a:endParaRPr i="1"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i="1" lang="en-US">
                <a:solidFill>
                  <a:srgbClr val="212121"/>
                </a:solidFill>
              </a:rPr>
              <a:t>Determine what methods you need to select for your thesis </a:t>
            </a:r>
            <a:endParaRPr i="1">
              <a:solidFill>
                <a:srgbClr val="212121"/>
              </a:solidFill>
            </a:endParaRPr>
          </a:p>
        </p:txBody>
      </p:sp>
      <p:pic>
        <p:nvPicPr>
          <p:cNvPr id="124" name="Google Shape;1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1525" y="4102413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016265" y="208598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83975" y="178111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36574" y="1099054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"/>
          <p:cNvSpPr/>
          <p:nvPr/>
        </p:nvSpPr>
        <p:spPr>
          <a:xfrm>
            <a:off x="11" y="38978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/>
          <p:nvPr/>
        </p:nvSpPr>
        <p:spPr>
          <a:xfrm rot="-3901349">
            <a:off x="5683099" y="4372216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2699525" y="44907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/>
          <p:nvPr/>
        </p:nvSpPr>
        <p:spPr>
          <a:xfrm rot="-7435659">
            <a:off x="6072921" y="503266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7310371" y="4490718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"/>
          <p:cNvSpPr txBox="1"/>
          <p:nvPr>
            <p:ph idx="1" type="subTitle"/>
          </p:nvPr>
        </p:nvSpPr>
        <p:spPr>
          <a:xfrm>
            <a:off x="794625" y="2110570"/>
            <a:ext cx="7474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They are clear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They are narrowed down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They are concise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They are argumentative in nature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They include a complex issue</a:t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42" name="Google Shape;14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5" y="187983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52296" y="4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52641" y="4265487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4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"/>
          <p:cNvSpPr/>
          <p:nvPr/>
        </p:nvSpPr>
        <p:spPr>
          <a:xfrm rot="-3901349">
            <a:off x="7989961" y="3246307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"/>
          <p:cNvSpPr/>
          <p:nvPr/>
        </p:nvSpPr>
        <p:spPr>
          <a:xfrm rot="-7435659">
            <a:off x="6072921" y="503266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 txBox="1"/>
          <p:nvPr>
            <p:ph type="ctrTitle"/>
          </p:nvPr>
        </p:nvSpPr>
        <p:spPr>
          <a:xfrm>
            <a:off x="42162" y="127178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526"/>
              <a:buNone/>
            </a:pPr>
            <a:r>
              <a:rPr b="1" lang="en-US" sz="3800">
                <a:solidFill>
                  <a:srgbClr val="C00000"/>
                </a:solidFill>
              </a:rPr>
              <a:t>Ingredients To Draft A Perfect Research Question</a:t>
            </a:r>
            <a:r>
              <a:rPr b="1" lang="en-US">
                <a:solidFill>
                  <a:srgbClr val="C00000"/>
                </a:solidFill>
              </a:rPr>
              <a:t>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f6c122f6e_0_11"/>
          <p:cNvSpPr txBox="1"/>
          <p:nvPr>
            <p:ph idx="1" type="subTitle"/>
          </p:nvPr>
        </p:nvSpPr>
        <p:spPr>
          <a:xfrm>
            <a:off x="834600" y="2147395"/>
            <a:ext cx="7474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Going through a vast number of resources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Finding an area which has not been researched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Issues in organizing the search 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Trouble questioning the status quo</a:t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61" name="Google Shape;161;gef6c122f6e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ef6c122f6e_0_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ef6c122f6e_0_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5" y="187983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ef6c122f6e_0_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ef6c122f6e_0_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ef6c122f6e_0_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ef6c122f6e_0_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16204" y="4237775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ef6c122f6e_0_11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ef6c122f6e_0_11"/>
          <p:cNvSpPr/>
          <p:nvPr/>
        </p:nvSpPr>
        <p:spPr>
          <a:xfrm rot="-3901349">
            <a:off x="7989997" y="3246315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ef6c122f6e_0_11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ef6c122f6e_0_11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ef6c122f6e_0_11"/>
          <p:cNvSpPr/>
          <p:nvPr/>
        </p:nvSpPr>
        <p:spPr>
          <a:xfrm rot="-7435659">
            <a:off x="6072847" y="50327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ef6c122f6e_0_11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ef6c122f6e_0_11"/>
          <p:cNvSpPr txBox="1"/>
          <p:nvPr>
            <p:ph type="ctrTitle"/>
          </p:nvPr>
        </p:nvSpPr>
        <p:spPr>
          <a:xfrm>
            <a:off x="42162" y="156108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Hurdles We Face while writing A Research Gap</a:t>
            </a:r>
            <a:r>
              <a:rPr b="1" lang="en-US" sz="3800">
                <a:solidFill>
                  <a:srgbClr val="C00000"/>
                </a:solidFill>
              </a:rPr>
              <a:t> 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f5e952e96d_0_9"/>
          <p:cNvSpPr txBox="1"/>
          <p:nvPr>
            <p:ph idx="1" type="subTitle"/>
          </p:nvPr>
        </p:nvSpPr>
        <p:spPr>
          <a:xfrm>
            <a:off x="1722200" y="1813825"/>
            <a:ext cx="35568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>
                <a:solidFill>
                  <a:srgbClr val="212121"/>
                </a:solidFill>
              </a:rPr>
              <a:t>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1.	Empirical gap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2.	Knowledge gap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3.	Evidence gap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4.	Theoretical gap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5.	Population gap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6.	Methodology gap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7.	Application gap</a:t>
            </a:r>
            <a:endParaRPr>
              <a:solidFill>
                <a:srgbClr val="21212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80" name="Google Shape;180;gf5e952e96d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f5e952e96d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f5e952e96d_0_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5" y="187983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f5e952e96d_0_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f5e952e96d_0_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f5e952e96d_0_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f5e952e96d_0_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16204" y="4237775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gf5e952e96d_0_9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f5e952e96d_0_9"/>
          <p:cNvSpPr/>
          <p:nvPr/>
        </p:nvSpPr>
        <p:spPr>
          <a:xfrm rot="-3901349">
            <a:off x="7989976" y="32463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f5e952e96d_0_9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f5e952e96d_0_9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f5e952e96d_0_9"/>
          <p:cNvSpPr/>
          <p:nvPr/>
        </p:nvSpPr>
        <p:spPr>
          <a:xfrm rot="-7435659">
            <a:off x="6072807" y="50321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f5e952e96d_0_9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f5e952e96d_0_9"/>
          <p:cNvSpPr txBox="1"/>
          <p:nvPr>
            <p:ph type="ctrTitle"/>
          </p:nvPr>
        </p:nvSpPr>
        <p:spPr>
          <a:xfrm>
            <a:off x="419187" y="1162106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What Are The Types Of Research Gap?</a:t>
            </a:r>
            <a:r>
              <a:rPr b="1" lang="en-US" sz="3800">
                <a:solidFill>
                  <a:srgbClr val="C00000"/>
                </a:solidFill>
              </a:rPr>
              <a:t> 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5e952e96d_0_29"/>
          <p:cNvSpPr txBox="1"/>
          <p:nvPr>
            <p:ph idx="1" type="subTitle"/>
          </p:nvPr>
        </p:nvSpPr>
        <p:spPr>
          <a:xfrm>
            <a:off x="936788" y="2082775"/>
            <a:ext cx="70212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Choose a general topic that is relevant and interesting 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Research the topic to find out the current trends 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Narrow the general topic to specific areas, based on research gaps </a:t>
            </a:r>
            <a:endParaRPr>
              <a:solidFill>
                <a:srgbClr val="21212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2100"/>
              <a:buAutoNum type="arabicPeriod"/>
            </a:pPr>
            <a:r>
              <a:rPr lang="en-US">
                <a:solidFill>
                  <a:srgbClr val="212121"/>
                </a:solidFill>
              </a:rPr>
              <a:t>Evaluate the question to ensure it is clear, focused Concise, argumentative and complex.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199" name="Google Shape;199;gf5e952e96d_0_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f5e952e96d_0_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972" y="413580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f5e952e96d_0_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5" y="187983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f5e952e96d_0_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f5e952e96d_0_2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f5e952e96d_0_2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2150" y="20009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f5e952e96d_0_2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16204" y="4237775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f5e952e96d_0_29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f5e952e96d_0_29"/>
          <p:cNvSpPr/>
          <p:nvPr/>
        </p:nvSpPr>
        <p:spPr>
          <a:xfrm rot="-3901349">
            <a:off x="7989976" y="32463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f5e952e96d_0_29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f5e952e96d_0_29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f5e952e96d_0_29"/>
          <p:cNvSpPr/>
          <p:nvPr/>
        </p:nvSpPr>
        <p:spPr>
          <a:xfrm rot="-7435659">
            <a:off x="6072807" y="50321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f5e952e96d_0_29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f5e952e96d_0_29"/>
          <p:cNvSpPr txBox="1"/>
          <p:nvPr>
            <p:ph type="ctrTitle"/>
          </p:nvPr>
        </p:nvSpPr>
        <p:spPr>
          <a:xfrm>
            <a:off x="419187" y="1389681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How to Write A Strong Research Question?</a:t>
            </a:r>
            <a:r>
              <a:rPr b="1" lang="en-US" sz="3800">
                <a:solidFill>
                  <a:srgbClr val="C00000"/>
                </a:solidFill>
              </a:rPr>
              <a:t> 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f5e952e96d_0_49"/>
          <p:cNvSpPr txBox="1"/>
          <p:nvPr>
            <p:ph idx="1" type="subTitle"/>
          </p:nvPr>
        </p:nvSpPr>
        <p:spPr>
          <a:xfrm>
            <a:off x="913313" y="1813825"/>
            <a:ext cx="7021200" cy="24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212121"/>
                </a:solidFill>
              </a:rPr>
              <a:t>Badly worded research question: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What is the effect of gaming on children?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212121"/>
                </a:solidFill>
              </a:rPr>
              <a:t>Improved research question: 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12121"/>
                </a:solidFill>
              </a:rPr>
              <a:t>What is the effect of cooperative online video gaming on the prosocial behaviour of children under 16 years of age?</a:t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>
              <a:solidFill>
                <a:srgbClr val="212121"/>
              </a:solidFill>
            </a:endParaRPr>
          </a:p>
        </p:txBody>
      </p:sp>
      <p:pic>
        <p:nvPicPr>
          <p:cNvPr id="218" name="Google Shape;218;gf5e952e96d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f5e952e96d_0_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" y="4262963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f5e952e96d_0_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8148827" y="187983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f5e952e96d_0_4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04371" y="400429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f5e952e96d_0_4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00159" y="4169650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f5e952e96d_0_4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4812" y="2246002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f5e952e96d_0_4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16216" y="4364925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gf5e952e96d_0_49"/>
          <p:cNvSpPr/>
          <p:nvPr/>
        </p:nvSpPr>
        <p:spPr>
          <a:xfrm>
            <a:off x="178986" y="3299573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f5e952e96d_0_49"/>
          <p:cNvSpPr/>
          <p:nvPr/>
        </p:nvSpPr>
        <p:spPr>
          <a:xfrm rot="-3901349">
            <a:off x="7989976" y="3246360"/>
            <a:ext cx="474586" cy="3813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f5e952e96d_0_49"/>
          <p:cNvSpPr/>
          <p:nvPr/>
        </p:nvSpPr>
        <p:spPr>
          <a:xfrm>
            <a:off x="2851090" y="596134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f5e952e96d_0_49"/>
          <p:cNvSpPr/>
          <p:nvPr/>
        </p:nvSpPr>
        <p:spPr>
          <a:xfrm>
            <a:off x="2389820" y="47290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f5e952e96d_0_49"/>
          <p:cNvSpPr/>
          <p:nvPr/>
        </p:nvSpPr>
        <p:spPr>
          <a:xfrm rot="-7435659">
            <a:off x="6072807" y="503210"/>
            <a:ext cx="240797" cy="206184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f5e952e96d_0_49"/>
          <p:cNvSpPr/>
          <p:nvPr/>
        </p:nvSpPr>
        <p:spPr>
          <a:xfrm>
            <a:off x="6467256" y="4505577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f5e952e96d_0_49"/>
          <p:cNvSpPr txBox="1"/>
          <p:nvPr>
            <p:ph type="ctrTitle"/>
          </p:nvPr>
        </p:nvSpPr>
        <p:spPr>
          <a:xfrm>
            <a:off x="336362" y="1074856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C00000"/>
                </a:solidFill>
              </a:rPr>
              <a:t>Example Of A Thesis research question </a:t>
            </a:r>
            <a:r>
              <a:rPr b="1" lang="en-US" sz="3800">
                <a:solidFill>
                  <a:srgbClr val="C00000"/>
                </a:solidFill>
              </a:rPr>
              <a:t> </a:t>
            </a:r>
            <a:endParaRPr b="1" sz="3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4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gef6c122f6e_0_2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4375" y="208338"/>
            <a:ext cx="2000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ef6c122f6e_0_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0525" y="4087250"/>
            <a:ext cx="10287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ef6c122f6e_0_26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2700000">
            <a:off x="7845613" y="1300200"/>
            <a:ext cx="8477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ef6c122f6e_0_26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45000" y="-28450"/>
            <a:ext cx="752475" cy="920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ef6c122f6e_0_26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96933" y="4015775"/>
            <a:ext cx="945092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ef6c122f6e_0_26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8325" y="1338300"/>
            <a:ext cx="75247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ef6c122f6e_0_26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83975" y="4337801"/>
            <a:ext cx="828048" cy="79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gef6c122f6e_0_269"/>
          <p:cNvSpPr/>
          <p:nvPr/>
        </p:nvSpPr>
        <p:spPr>
          <a:xfrm>
            <a:off x="365625" y="2944000"/>
            <a:ext cx="384900" cy="4329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ef6c122f6e_0_269"/>
          <p:cNvSpPr/>
          <p:nvPr/>
        </p:nvSpPr>
        <p:spPr>
          <a:xfrm rot="-3901349">
            <a:off x="6258075" y="3851720"/>
            <a:ext cx="474586" cy="38117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ef6c122f6e_0_269"/>
          <p:cNvSpPr/>
          <p:nvPr/>
        </p:nvSpPr>
        <p:spPr>
          <a:xfrm>
            <a:off x="2918800" y="52317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ef6c122f6e_0_269"/>
          <p:cNvSpPr/>
          <p:nvPr/>
        </p:nvSpPr>
        <p:spPr>
          <a:xfrm>
            <a:off x="2801950" y="4572025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ef6c122f6e_0_269"/>
          <p:cNvSpPr/>
          <p:nvPr/>
        </p:nvSpPr>
        <p:spPr>
          <a:xfrm rot="-7435659">
            <a:off x="5952733" y="7186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ef6c122f6e_0_269"/>
          <p:cNvSpPr/>
          <p:nvPr/>
        </p:nvSpPr>
        <p:spPr>
          <a:xfrm>
            <a:off x="8085225" y="3048700"/>
            <a:ext cx="203400" cy="22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9" name="Google Shape;249;gef6c122f6e_0_269"/>
          <p:cNvGraphicFramePr/>
          <p:nvPr/>
        </p:nvGraphicFramePr>
        <p:xfrm>
          <a:off x="1248313" y="1098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{021D5AFF-6999-4FE4-9AD4-FBDAF0576CCC}</a:tableStyleId>
              </a:tblPr>
              <a:tblGrid>
                <a:gridCol w="3272925"/>
                <a:gridCol w="32729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FFFF"/>
                          </a:solidFill>
                        </a:rPr>
                        <a:t>Do’s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FFFF"/>
                          </a:solidFill>
                        </a:rPr>
                        <a:t>Don’ts</a:t>
                      </a:r>
                      <a:endParaRPr b="1" sz="20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473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Choose an interesting topic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Write a vague research question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CC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Narrow down the research question 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Write a wide scoped research question 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Define boundaries of your research 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Choose a simple problem that does not need scientific investigation 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250" name="Google Shape;250;gef6c122f6e_0_269"/>
          <p:cNvSpPr/>
          <p:nvPr/>
        </p:nvSpPr>
        <p:spPr>
          <a:xfrm rot="-7435659">
            <a:off x="6115183" y="4534818"/>
            <a:ext cx="240797" cy="206266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1" name="Google Shape;251;gef6c122f6e_0_269"/>
          <p:cNvGraphicFramePr/>
          <p:nvPr/>
        </p:nvGraphicFramePr>
        <p:xfrm>
          <a:off x="1248313" y="3116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{021D5AFF-6999-4FE4-9AD4-FBDAF0576CCC}</a:tableStyleId>
              </a:tblPr>
              <a:tblGrid>
                <a:gridCol w="3272925"/>
                <a:gridCol w="3272925"/>
              </a:tblGrid>
              <a:tr h="968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Be concise in </a:t>
                      </a:r>
                      <a:r>
                        <a:rPr lang="en-US">
                          <a:solidFill>
                            <a:srgbClr val="FFFFFF"/>
                          </a:solidFill>
                        </a:rPr>
                        <a:t>writing</a:t>
                      </a:r>
                      <a:r>
                        <a:rPr lang="en-US">
                          <a:solidFill>
                            <a:srgbClr val="FFFFFF"/>
                          </a:solidFill>
                        </a:rPr>
                        <a:t> the question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Choose a research question which is already researched 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2" name="Google Shape;252;gef6c122f6e_0_269"/>
          <p:cNvGraphicFramePr/>
          <p:nvPr/>
        </p:nvGraphicFramePr>
        <p:xfrm>
          <a:off x="1248300" y="3746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{021D5AFF-6999-4FE4-9AD4-FBDAF0576CCC}</a:tableStyleId>
              </a:tblPr>
              <a:tblGrid>
                <a:gridCol w="3272925"/>
                <a:gridCol w="3272925"/>
              </a:tblGrid>
              <a:tr h="479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FFFFFF"/>
                          </a:solidFill>
                        </a:rPr>
                        <a:t>Base your research question on a research gap.  </a:t>
                      </a:r>
                      <a:r>
                        <a:rPr lang="en-US" sz="1400" u="none" cap="none" strike="noStrike">
                          <a:solidFill>
                            <a:srgbClr val="FFFFFF"/>
                          </a:solidFill>
                        </a:rPr>
                        <a:t>  </a:t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