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07DFDDE-6175-44FB-A8D1-2372C3674B5D}">
  <a:tblStyle styleId="{507DFDDE-6175-44FB-A8D1-2372C3674B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5.xml"/><Relationship Id="rId22" Type="http://schemas.openxmlformats.org/officeDocument/2006/relationships/font" Target="fonts/Roboto-italic.fntdata"/><Relationship Id="rId10" Type="http://schemas.openxmlformats.org/officeDocument/2006/relationships/slide" Target="slides/slide4.xml"/><Relationship Id="rId21" Type="http://schemas.openxmlformats.org/officeDocument/2006/relationships/font" Target="fonts/Roboto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ef319babd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ef319babd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ef319babdb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ef319babdb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ef319babdb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ef319babdb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ea85310ac0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ea85310ac0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a8531097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a8531097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ea85310ac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ea85310ac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a85310ac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a85310ac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a85310ac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a85310ac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ea8531097f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ea8531097f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ea8531097f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ea8531097f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ef319babdb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ef319babd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ef319babdb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ef319babdb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10" Type="http://schemas.openxmlformats.org/officeDocument/2006/relationships/image" Target="../media/image11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11" Type="http://schemas.openxmlformats.org/officeDocument/2006/relationships/image" Target="../media/image9.png"/><Relationship Id="rId10" Type="http://schemas.openxmlformats.org/officeDocument/2006/relationships/image" Target="../media/image8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286950" y="2705310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List of Figures and Tables in the Thesis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 txBox="1"/>
          <p:nvPr>
            <p:ph idx="1" type="subTitle"/>
          </p:nvPr>
        </p:nvSpPr>
        <p:spPr>
          <a:xfrm>
            <a:off x="570200" y="3479888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Some Essentials to Know</a:t>
            </a:r>
            <a:endParaRPr b="1" sz="2442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614375" y="1300200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2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2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2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2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2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2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2"/>
          <p:cNvSpPr txBox="1"/>
          <p:nvPr>
            <p:ph idx="1" type="subTitle"/>
          </p:nvPr>
        </p:nvSpPr>
        <p:spPr>
          <a:xfrm>
            <a:off x="1221299" y="100418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Checklist for List of Tables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sp>
        <p:nvSpPr>
          <p:cNvPr id="277" name="Google Shape;277;p22"/>
          <p:cNvSpPr txBox="1"/>
          <p:nvPr/>
        </p:nvSpPr>
        <p:spPr>
          <a:xfrm>
            <a:off x="987138" y="1813250"/>
            <a:ext cx="68217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list of tables should be well formatted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Mention all tables except those that are particular to another list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All titles/captions should be accurate and relatable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Page numbers are clear and correct</a:t>
            </a: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614375" y="1300200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23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3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3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3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3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3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3"/>
          <p:cNvSpPr txBox="1"/>
          <p:nvPr>
            <p:ph idx="1" type="subTitle"/>
          </p:nvPr>
        </p:nvSpPr>
        <p:spPr>
          <a:xfrm>
            <a:off x="1221299" y="100418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Checklist for List of Tables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sp>
        <p:nvSpPr>
          <p:cNvPr id="296" name="Google Shape;296;p23"/>
          <p:cNvSpPr txBox="1"/>
          <p:nvPr/>
        </p:nvSpPr>
        <p:spPr>
          <a:xfrm>
            <a:off x="965688" y="1684788"/>
            <a:ext cx="68217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list of tables should be well formatted</a:t>
            </a:r>
            <a:endParaRPr b="1"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Mention all tables except those that are particular to another list</a:t>
            </a:r>
            <a:endParaRPr b="1"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All titles/captions should be accurate and relatable</a:t>
            </a:r>
            <a:endParaRPr b="1"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Page numbers are clear and correct </a:t>
            </a: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0525" y="4087250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845613" y="1300200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-28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83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24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4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4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4"/>
          <p:cNvSpPr/>
          <p:nvPr/>
        </p:nvSpPr>
        <p:spPr>
          <a:xfrm>
            <a:off x="2801950" y="45720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4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4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4"/>
          <p:cNvSpPr txBox="1"/>
          <p:nvPr>
            <p:ph idx="1" type="subTitle"/>
          </p:nvPr>
        </p:nvSpPr>
        <p:spPr>
          <a:xfrm>
            <a:off x="1209924" y="97910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What to Apply and What to Avoid?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graphicFrame>
        <p:nvGraphicFramePr>
          <p:cNvPr id="315" name="Google Shape;315;p24"/>
          <p:cNvGraphicFramePr/>
          <p:nvPr/>
        </p:nvGraphicFramePr>
        <p:xfrm>
          <a:off x="1292275" y="14985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{507DFDDE-6175-44FB-A8D1-2372C3674B5D}</a:tableStyleId>
              </a:tblPr>
              <a:tblGrid>
                <a:gridCol w="3272925"/>
                <a:gridCol w="32729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solidFill>
                            <a:srgbClr val="FFFFFF"/>
                          </a:solidFill>
                        </a:rPr>
                        <a:t>Do’s</a:t>
                      </a:r>
                      <a:endParaRPr b="1"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solidFill>
                            <a:srgbClr val="FFFFFF"/>
                          </a:solidFill>
                        </a:rPr>
                        <a:t>Don’ts</a:t>
                      </a:r>
                      <a:endParaRPr b="1" sz="2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Justified format with the right alignment of page numbers.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Change the title to a new one that differs from the actual caption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CC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Using Labels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Using Bullets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Use Simple fonts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Enlarge headings and use multiple fonts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Use a single color for the entire list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Use different colors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9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Use straight writing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FFFFFF"/>
                          </a:solidFill>
                        </a:rPr>
                        <a:t>Use bold, italic, underline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316" name="Google Shape;316;p24"/>
          <p:cNvSpPr/>
          <p:nvPr/>
        </p:nvSpPr>
        <p:spPr>
          <a:xfrm rot="-7435659">
            <a:off x="6115183" y="45348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5"/>
          <p:cNvSpPr txBox="1"/>
          <p:nvPr>
            <p:ph type="ctrTitle"/>
          </p:nvPr>
        </p:nvSpPr>
        <p:spPr>
          <a:xfrm>
            <a:off x="66525" y="1962585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THANK YOU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322" name="Google Shape;32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25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5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5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5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5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5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/>
          <p:nvPr>
            <p:ph idx="1" type="subTitle"/>
          </p:nvPr>
        </p:nvSpPr>
        <p:spPr>
          <a:xfrm>
            <a:off x="368600" y="1503200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Significance of the list of 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figures and tables :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05" name="Google Shape;10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4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4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1443225" y="2343900"/>
            <a:ext cx="5949300" cy="19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It navigates all the figures and tables used in the thesis</a:t>
            </a:r>
            <a:b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It is required when several figures and tables are used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/>
          <p:nvPr>
            <p:ph idx="1" type="subTitle"/>
          </p:nvPr>
        </p:nvSpPr>
        <p:spPr>
          <a:xfrm>
            <a:off x="1425725" y="1174925"/>
            <a:ext cx="52587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How To Insert Caption 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With A Figure?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24" name="Google Shape;12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5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2343225" y="8560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1039850" y="1910025"/>
            <a:ext cx="4237200" cy="20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Left click on the figure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Select the Insert Caption Option (a dialogue box will appear as shown in the picture) 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Write a specified title next to the figure in the caption box.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8" name="Google Shape;138;p15"/>
          <p:cNvPicPr preferRelativeResize="0"/>
          <p:nvPr/>
        </p:nvPicPr>
        <p:blipFill rotWithShape="1">
          <a:blip r:embed="rId10">
            <a:alphaModFix/>
          </a:blip>
          <a:srcRect b="3235" l="1458" r="5021" t="3245"/>
          <a:stretch/>
        </p:blipFill>
        <p:spPr>
          <a:xfrm>
            <a:off x="5219350" y="1095400"/>
            <a:ext cx="3766647" cy="357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/>
          <p:nvPr>
            <p:ph idx="1" type="subTitle"/>
          </p:nvPr>
        </p:nvSpPr>
        <p:spPr>
          <a:xfrm>
            <a:off x="213225" y="1415175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How To Insert Caption 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With A Figure?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44" name="Google Shape;14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6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6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 txBox="1"/>
          <p:nvPr/>
        </p:nvSpPr>
        <p:spPr>
          <a:xfrm>
            <a:off x="474376" y="2167875"/>
            <a:ext cx="63645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Note: </a:t>
            </a: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The word ‘Figure’ is known as a label. You can replace it with ‘image’ or ‘picture’ or any other word that you consider would be suitable. If you don’t want a label before the title of the image so you may exclude it from the caption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"/>
          <p:cNvSpPr txBox="1"/>
          <p:nvPr>
            <p:ph idx="1" type="subTitle"/>
          </p:nvPr>
        </p:nvSpPr>
        <p:spPr>
          <a:xfrm>
            <a:off x="474375" y="1245025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Title Of The Figures Should Be 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Appropriate:</a:t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63" name="Google Shape;16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1365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94883" y="4015800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7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7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7"/>
          <p:cNvSpPr/>
          <p:nvPr/>
        </p:nvSpPr>
        <p:spPr>
          <a:xfrm>
            <a:off x="2354575" y="8719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7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7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7"/>
          <p:cNvSpPr/>
          <p:nvPr/>
        </p:nvSpPr>
        <p:spPr>
          <a:xfrm>
            <a:off x="8167775" y="3028888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021188" y="2038775"/>
            <a:ext cx="7008551" cy="2872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8161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8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8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8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8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8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8"/>
          <p:cNvSpPr txBox="1"/>
          <p:nvPr>
            <p:ph idx="1" type="subTitle"/>
          </p:nvPr>
        </p:nvSpPr>
        <p:spPr>
          <a:xfrm>
            <a:off x="2676538" y="1305238"/>
            <a:ext cx="43380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Page Number Should Be Correctly Written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95" name="Google Shape;195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343225" y="2064263"/>
            <a:ext cx="5220025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8"/>
          <p:cNvSpPr txBox="1"/>
          <p:nvPr/>
        </p:nvSpPr>
        <p:spPr>
          <a:xfrm>
            <a:off x="1309125" y="2913463"/>
            <a:ext cx="67761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In this way, the checker can easily locate the page number after going through the list of figures and tables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97" name="Google Shape;197;p18"/>
          <p:cNvPicPr preferRelativeResize="0"/>
          <p:nvPr/>
        </p:nvPicPr>
        <p:blipFill rotWithShape="1">
          <a:blip r:embed="rId11">
            <a:alphaModFix/>
          </a:blip>
          <a:srcRect b="-1789" l="0" r="0" t="1790"/>
          <a:stretch/>
        </p:blipFill>
        <p:spPr>
          <a:xfrm>
            <a:off x="831287" y="915889"/>
            <a:ext cx="1286425" cy="3163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614375" y="1300200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9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9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9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9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9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9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9"/>
          <p:cNvSpPr txBox="1"/>
          <p:nvPr>
            <p:ph idx="1" type="subTitle"/>
          </p:nvPr>
        </p:nvSpPr>
        <p:spPr>
          <a:xfrm>
            <a:off x="1221299" y="100418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How to Generate Lists Automatically?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sp>
        <p:nvSpPr>
          <p:cNvPr id="216" name="Google Shape;216;p19"/>
          <p:cNvSpPr txBox="1"/>
          <p:nvPr/>
        </p:nvSpPr>
        <p:spPr>
          <a:xfrm>
            <a:off x="995775" y="1490238"/>
            <a:ext cx="52494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Open the insert table and figures option and you’ll see a dialogue box on your screen.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7" name="Google Shape;217;p19"/>
          <p:cNvSpPr txBox="1"/>
          <p:nvPr/>
        </p:nvSpPr>
        <p:spPr>
          <a:xfrm>
            <a:off x="995775" y="2722150"/>
            <a:ext cx="52494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If you have perfectly inserted the captions and the numbers then the list would be fine.        </a:t>
            </a: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614375" y="1300200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20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0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0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0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0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0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0"/>
          <p:cNvSpPr txBox="1"/>
          <p:nvPr>
            <p:ph idx="1" type="subTitle"/>
          </p:nvPr>
        </p:nvSpPr>
        <p:spPr>
          <a:xfrm>
            <a:off x="1221299" y="100418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How to Generate Lists Automatically?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sp>
        <p:nvSpPr>
          <p:cNvPr id="236" name="Google Shape;236;p20"/>
          <p:cNvSpPr txBox="1"/>
          <p:nvPr/>
        </p:nvSpPr>
        <p:spPr>
          <a:xfrm>
            <a:off x="750525" y="1641100"/>
            <a:ext cx="64881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In the menu, bar Word gives you the option of references. By going into this option you will further find an option with the title ‘Insert Table and Figures’ </a:t>
            </a: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" name="Google Shape;237;p20"/>
          <p:cNvSpPr txBox="1"/>
          <p:nvPr/>
        </p:nvSpPr>
        <p:spPr>
          <a:xfrm>
            <a:off x="794625" y="2853250"/>
            <a:ext cx="64881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If you have perfectly inserted the captions and the numbers then the list would be fine.       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614375" y="1300200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21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1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1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1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1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1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1"/>
          <p:cNvSpPr txBox="1"/>
          <p:nvPr>
            <p:ph idx="1" type="subTitle"/>
          </p:nvPr>
        </p:nvSpPr>
        <p:spPr>
          <a:xfrm>
            <a:off x="1221299" y="100418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42">
                <a:solidFill>
                  <a:srgbClr val="CC0000"/>
                </a:solidFill>
              </a:rPr>
              <a:t>How to Generate Lists Automatically?</a:t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442">
              <a:solidFill>
                <a:srgbClr val="CC0000"/>
              </a:solidFill>
            </a:endParaRPr>
          </a:p>
        </p:txBody>
      </p:sp>
      <p:sp>
        <p:nvSpPr>
          <p:cNvPr id="256" name="Google Shape;256;p21"/>
          <p:cNvSpPr txBox="1"/>
          <p:nvPr/>
        </p:nvSpPr>
        <p:spPr>
          <a:xfrm>
            <a:off x="750525" y="1470250"/>
            <a:ext cx="68217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In the menu, bar Word gives you the option of references. By going into this option you will further find an option with the title ‘Insert Table and Figures’ 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7" name="Google Shape;257;p21"/>
          <p:cNvSpPr txBox="1"/>
          <p:nvPr/>
        </p:nvSpPr>
        <p:spPr>
          <a:xfrm>
            <a:off x="792600" y="2560963"/>
            <a:ext cx="72108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If you have perfectly inserted the captions and the numbers then the list would be fine.       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8" name="Google Shape;258;p21"/>
          <p:cNvSpPr txBox="1"/>
          <p:nvPr/>
        </p:nvSpPr>
        <p:spPr>
          <a:xfrm>
            <a:off x="792600" y="3447663"/>
            <a:ext cx="7210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Check the web preview        </a:t>
            </a: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             </a:t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